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7061200" cy="5295900"/>
  <p:notesSz cx="7061200" cy="52959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Arial Black" panose="020B0A04020102020204" pitchFamily="34" charset="0"/>
      <p:bold r:id="rId17"/>
    </p:embeddedFont>
    <p:embeddedFont>
      <p:font typeface="Yu Gothic UI Semibold" panose="020B0700000000000000" pitchFamily="34" charset="-128"/>
      <p:bold r:id="rId1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300"/>
    <a:srgbClr val="3973AA"/>
    <a:srgbClr val="25346B"/>
    <a:srgbClr val="F3BD13"/>
    <a:srgbClr val="0C73BA"/>
    <a:srgbClr val="0B73BC"/>
    <a:srgbClr val="94D5EB"/>
    <a:srgbClr val="D0EDF6"/>
    <a:srgbClr val="FCFEF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82" autoAdjust="0"/>
    <p:restoredTop sz="94434" autoAdjust="0"/>
  </p:normalViewPr>
  <p:slideViewPr>
    <p:cSldViewPr>
      <p:cViewPr>
        <p:scale>
          <a:sx n="100" d="100"/>
          <a:sy n="100" d="100"/>
        </p:scale>
        <p:origin x="1056" y="-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29590" y="1641729"/>
            <a:ext cx="6002020" cy="11121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059180" y="2965704"/>
            <a:ext cx="4942840" cy="1323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53060" y="1218057"/>
            <a:ext cx="3071622" cy="34952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636518" y="1218057"/>
            <a:ext cx="3071622" cy="34952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2/15/2021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2/15/2021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2/15/2021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3060" y="211836"/>
            <a:ext cx="6355080" cy="8473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53060" y="1218057"/>
            <a:ext cx="6355080" cy="34952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400808" y="4925187"/>
            <a:ext cx="2259584" cy="264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53060" y="4925187"/>
            <a:ext cx="1624076" cy="264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084064" y="4925187"/>
            <a:ext cx="1624076" cy="264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openxmlformats.org/officeDocument/2006/relationships/image" Target="../media/image2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01" y="0"/>
            <a:ext cx="7058799" cy="52940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6064250" y="19050"/>
            <a:ext cx="1066800" cy="514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rgbClr val="002060"/>
                </a:solidFill>
                <a:latin typeface="Arial Black" panose="020B0A04020102020204" pitchFamily="34" charset="0"/>
                <a:ea typeface="Yu Gothic UI Semibold" panose="020B0700000000000000" pitchFamily="34" charset="-128"/>
              </a:rPr>
              <a:t>Новинка</a:t>
            </a:r>
            <a:endParaRPr lang="ru-RU" sz="1600" b="1" i="1" dirty="0">
              <a:solidFill>
                <a:srgbClr val="002060"/>
              </a:solidFill>
              <a:latin typeface="Arial Black" panose="020B0A04020102020204" pitchFamily="34" charset="0"/>
              <a:ea typeface="Yu Gothic UI Semibold" panose="020B0700000000000000" pitchFamily="34" charset="-128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03000" y="3409950"/>
            <a:ext cx="3657600" cy="990600"/>
          </a:xfrm>
          <a:prstGeom prst="rect">
            <a:avLst/>
          </a:prstGeom>
          <a:solidFill>
            <a:srgbClr val="D6EDF7"/>
          </a:solidFill>
          <a:ln>
            <a:solidFill>
              <a:srgbClr val="D6EDF7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 smtClean="0"/>
          </a:p>
          <a:p>
            <a:pPr algn="ctr"/>
            <a:endParaRPr lang="ru-RU" sz="1100" dirty="0"/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+mj-lt"/>
                <a:ea typeface="Yu Gothic UI Semibold" panose="020B0700000000000000" pitchFamily="34" charset="-128"/>
              </a:rPr>
              <a:t>ДЕТСКОЕ ПИТАНИЕ МГНОВЕННОГО ПРИГОТОВЛЕНИЯ НА </a:t>
            </a:r>
            <a:br>
              <a:rPr lang="ru-RU" sz="1400" b="1" dirty="0">
                <a:solidFill>
                  <a:srgbClr val="002060"/>
                </a:solidFill>
                <a:latin typeface="+mj-lt"/>
                <a:ea typeface="Yu Gothic UI Semibold" panose="020B0700000000000000" pitchFamily="34" charset="-128"/>
              </a:rPr>
            </a:br>
            <a:r>
              <a:rPr lang="ru-RU" sz="1400" b="1" dirty="0">
                <a:solidFill>
                  <a:srgbClr val="002060"/>
                </a:solidFill>
                <a:latin typeface="+mj-lt"/>
                <a:ea typeface="Yu Gothic UI Semibold" panose="020B0700000000000000" pitchFamily="34" charset="-128"/>
              </a:rPr>
              <a:t>ЗЕРНОВОЙ ОСНОВЕ ДЛЯ МАЛЫШЕЙ И ДЕТЕЙ МЛАДШЕГО </a:t>
            </a:r>
            <a:br>
              <a:rPr lang="ru-RU" sz="1400" b="1" dirty="0">
                <a:solidFill>
                  <a:srgbClr val="002060"/>
                </a:solidFill>
                <a:latin typeface="+mj-lt"/>
                <a:ea typeface="Yu Gothic UI Semibold" panose="020B0700000000000000" pitchFamily="34" charset="-128"/>
              </a:rPr>
            </a:br>
            <a:r>
              <a:rPr lang="ru-RU" sz="1400" b="1" dirty="0">
                <a:solidFill>
                  <a:srgbClr val="002060"/>
                </a:solidFill>
                <a:latin typeface="+mj-lt"/>
                <a:ea typeface="Yu Gothic UI Semibold" panose="020B0700000000000000" pitchFamily="34" charset="-128"/>
              </a:rPr>
              <a:t>ВОЗРАСТА</a:t>
            </a:r>
          </a:p>
          <a:p>
            <a:endParaRPr lang="ru-RU" sz="1400" b="1" dirty="0">
              <a:solidFill>
                <a:srgbClr val="002060"/>
              </a:solidFill>
              <a:latin typeface="+mj-lt"/>
              <a:ea typeface="Yu Gothic UI Semibold" panose="020B0700000000000000" pitchFamily="34" charset="-128"/>
            </a:endParaRPr>
          </a:p>
          <a:p>
            <a:endParaRPr lang="ru-RU" sz="1100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2844800" y="4713972"/>
            <a:ext cx="1295400" cy="2857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 smtClean="0"/>
          </a:p>
          <a:p>
            <a:pPr algn="ctr"/>
            <a:endParaRPr lang="ru-RU" sz="1100" dirty="0" smtClean="0"/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+mj-lt"/>
                <a:ea typeface="Yu Gothic UI Semibold" panose="020B0700000000000000" pitchFamily="34" charset="-128"/>
              </a:rPr>
              <a:t>Июль 2020</a:t>
            </a:r>
          </a:p>
          <a:p>
            <a:endParaRPr lang="ru-RU" sz="1100" dirty="0"/>
          </a:p>
          <a:p>
            <a:endParaRPr lang="ru-RU" sz="1100" dirty="0" smtClean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6938"/>
            <a:ext cx="7058799" cy="5294096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5969000" y="247650"/>
            <a:ext cx="838200" cy="381000"/>
          </a:xfrm>
          <a:prstGeom prst="roundRect">
            <a:avLst>
              <a:gd name="adj" fmla="val 7500"/>
            </a:avLst>
          </a:prstGeom>
          <a:solidFill>
            <a:srgbClr val="0B73BC"/>
          </a:solidFill>
          <a:ln>
            <a:solidFill>
              <a:srgbClr val="0B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i="1" dirty="0" smtClean="0"/>
              <a:t>новинка</a:t>
            </a:r>
            <a:endParaRPr lang="ru-RU" sz="1100" b="1" i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883443" y="4263284"/>
            <a:ext cx="3581400" cy="1047750"/>
          </a:xfrm>
          <a:prstGeom prst="roundRect">
            <a:avLst/>
          </a:prstGeom>
          <a:solidFill>
            <a:srgbClr val="FFFFFF"/>
          </a:solidFill>
          <a:ln>
            <a:solidFill>
              <a:srgbClr val="94D5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+mj-lt"/>
                <a:ea typeface="Yu Gothic UI Semibold" panose="020B0700000000000000" pitchFamily="34" charset="-128"/>
              </a:rPr>
              <a:t>Детское питание мгновенного приготовления на зерновой основе для малышей и детей младшего возраста</a:t>
            </a:r>
          </a:p>
        </p:txBody>
      </p:sp>
      <p:sp>
        <p:nvSpPr>
          <p:cNvPr id="5" name="Овал 4"/>
          <p:cNvSpPr/>
          <p:nvPr/>
        </p:nvSpPr>
        <p:spPr>
          <a:xfrm>
            <a:off x="5717401" y="590550"/>
            <a:ext cx="1066800" cy="685800"/>
          </a:xfrm>
          <a:prstGeom prst="ellipse">
            <a:avLst/>
          </a:prstGeom>
          <a:solidFill>
            <a:srgbClr val="0B73BC"/>
          </a:solidFill>
          <a:ln>
            <a:solidFill>
              <a:srgbClr val="0C73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Расти вместе с  </a:t>
            </a:r>
            <a:r>
              <a:rPr lang="en-US" sz="1200" b="1" dirty="0" smtClean="0"/>
              <a:t>ARILAC</a:t>
            </a:r>
            <a:endParaRPr lang="ru-RU" sz="12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34" y="1619250"/>
            <a:ext cx="6377801" cy="2247900"/>
          </a:xfrm>
          <a:prstGeom prst="rect">
            <a:avLst/>
          </a:prstGeom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430897"/>
              </p:ext>
            </p:extLst>
          </p:nvPr>
        </p:nvGraphicFramePr>
        <p:xfrm>
          <a:off x="254000" y="1398272"/>
          <a:ext cx="6530200" cy="2689163"/>
        </p:xfrm>
        <a:graphic>
          <a:graphicData uri="http://schemas.openxmlformats.org/drawingml/2006/table">
            <a:tbl>
              <a:tblPr/>
              <a:tblGrid>
                <a:gridCol w="457200"/>
                <a:gridCol w="2438400"/>
                <a:gridCol w="228600"/>
                <a:gridCol w="685800"/>
                <a:gridCol w="228600"/>
                <a:gridCol w="152400"/>
                <a:gridCol w="228600"/>
                <a:gridCol w="228600"/>
                <a:gridCol w="685800"/>
                <a:gridCol w="228600"/>
                <a:gridCol w="152400"/>
                <a:gridCol w="152400"/>
                <a:gridCol w="152400"/>
                <a:gridCol w="152400"/>
                <a:gridCol w="152400"/>
                <a:gridCol w="205600"/>
              </a:tblGrid>
              <a:tr h="42371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Код товара</a:t>
                      </a:r>
                    </a:p>
                  </a:txBody>
                  <a:tcPr marL="4164" marR="4164" marT="416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fontAlgn="ctr"/>
                      <a:r>
                        <a:rPr lang="ru-RU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Название товара</a:t>
                      </a:r>
                    </a:p>
                  </a:txBody>
                  <a:tcPr marL="4164" marR="4164" marT="416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fontAlgn="ctr"/>
                      <a:r>
                        <a:rPr lang="ru-RU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кол. в коробке</a:t>
                      </a:r>
                    </a:p>
                  </a:txBody>
                  <a:tcPr marL="4164" marR="4164" marT="416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fontAlgn="ctr"/>
                      <a:r>
                        <a:rPr lang="ru-RU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штрих код товара </a:t>
                      </a:r>
                    </a:p>
                  </a:txBody>
                  <a:tcPr marL="4164" marR="4164" marT="416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Длина</a:t>
                      </a:r>
                    </a:p>
                  </a:txBody>
                  <a:tcPr marL="4164" marR="4164" marT="416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Ширина</a:t>
                      </a:r>
                    </a:p>
                  </a:txBody>
                  <a:tcPr marL="4164" marR="4164" marT="416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Высота</a:t>
                      </a:r>
                    </a:p>
                  </a:txBody>
                  <a:tcPr marL="4164" marR="4164" marT="416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Размер</a:t>
                      </a:r>
                    </a:p>
                  </a:txBody>
                  <a:tcPr marL="4164" marR="4164" marT="416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fontAlgn="ctr"/>
                      <a:r>
                        <a:rPr lang="ru-RU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Штрих код коробки</a:t>
                      </a:r>
                    </a:p>
                  </a:txBody>
                  <a:tcPr marL="4164" marR="4164" marT="416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Вес брутто</a:t>
                      </a:r>
                    </a:p>
                  </a:txBody>
                  <a:tcPr marL="4164" marR="4164" marT="416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Вес</a:t>
                      </a:r>
                    </a:p>
                  </a:txBody>
                  <a:tcPr marL="4164" marR="4164" marT="416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Длина</a:t>
                      </a:r>
                    </a:p>
                  </a:txBody>
                  <a:tcPr marL="4164" marR="4164" marT="416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Ширина</a:t>
                      </a:r>
                    </a:p>
                  </a:txBody>
                  <a:tcPr marL="4164" marR="4164" marT="416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Высота</a:t>
                      </a:r>
                    </a:p>
                  </a:txBody>
                  <a:tcPr marL="4164" marR="4164" marT="416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Размер</a:t>
                      </a:r>
                    </a:p>
                  </a:txBody>
                  <a:tcPr marL="4164" marR="4164" marT="416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fontAlgn="ctr"/>
                      <a:r>
                        <a:rPr lang="ru-RU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Срок годности</a:t>
                      </a:r>
                    </a:p>
                  </a:txBody>
                  <a:tcPr marL="4164" marR="4164" marT="416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</a:tr>
              <a:tr h="3928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algn="ctr" fontAlgn="ctr"/>
                      <a:r>
                        <a:rPr lang="ru-RU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Товар 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algn="ctr" fontAlgn="ctr"/>
                      <a:r>
                        <a:rPr lang="ru-RU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Коробка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29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1203920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ARILAC мгновенного приготовления молочно-рисовое питание </a:t>
                      </a: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 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гр.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8696540186179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12,5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4,7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см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0 8696540190411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3065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гр.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301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266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216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мм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15 мес.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9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1203922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ARILAC мгновенного приготовления молочно-банановое питание 200 гр.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8696540186193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12,5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4,7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см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0 8696540190435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3065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гр.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301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266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216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мм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15 мес.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9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1203923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ARILAC мгновенного приготовления медово-злаковое питание </a:t>
                      </a: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 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гр.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8696540186209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12,5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4,7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см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0 8696540190442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3065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гр.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301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266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216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мм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15 мес.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9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1203921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ARILAC мгновенного приготовления с 7 видами злаков ночное питание 200 гр.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8696540186186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12,5</a:t>
                      </a:r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4,7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см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0 8696540190428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3065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гр.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301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266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216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мм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15 мес.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14">
                <a:tc>
                  <a:txBody>
                    <a:bodyPr/>
                    <a:lstStyle/>
                    <a:p>
                      <a:pPr algn="ctr" fontAlgn="ctr"/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64" marR="4164" marT="41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164" marR="4164" marT="41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164" marR="4164" marT="41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164" marR="4164" marT="41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164" marR="4164" marT="41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164" marR="4164" marT="41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164" marR="4164" marT="41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4164" marR="4164" marT="41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164" marR="4164" marT="41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164" marR="4164" marT="41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164" marR="4164" marT="41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164" marR="4164" marT="41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164" marR="4164" marT="41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164" marR="4164" marT="41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164" marR="4164" marT="41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4164" marR="4164" marT="41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9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1203924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ARILAC мгновенного приготовления молочно-рисовое питание </a:t>
                      </a: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 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гр.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8696540186216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12,5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6,9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см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0 8696540190459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3870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гр.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301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266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216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мм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15 мес.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29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1203964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ARILAC мгновенного приготовления с 7 видами злаков ночное питание 400 гр.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8696540186223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12,5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6,9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см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0 8696540190466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3870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гр.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301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266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216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мм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15 мес.</a:t>
                      </a:r>
                    </a:p>
                  </a:txBody>
                  <a:tcPr marL="4164" marR="4164" marT="41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"/>
            <a:ext cx="7058799" cy="529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0854"/>
            <a:ext cx="7058799" cy="52940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Скругленный прямоугольник 4"/>
          <p:cNvSpPr/>
          <p:nvPr/>
        </p:nvSpPr>
        <p:spPr>
          <a:xfrm>
            <a:off x="5969000" y="247650"/>
            <a:ext cx="838200" cy="381000"/>
          </a:xfrm>
          <a:prstGeom prst="roundRect">
            <a:avLst>
              <a:gd name="adj" fmla="val 7500"/>
            </a:avLst>
          </a:prstGeom>
          <a:solidFill>
            <a:srgbClr val="0B73BC"/>
          </a:solidFill>
          <a:ln>
            <a:solidFill>
              <a:srgbClr val="0B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i="1" dirty="0" smtClean="0"/>
              <a:t>новинка</a:t>
            </a:r>
            <a:endParaRPr lang="ru-RU" sz="1100" b="1" i="1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82600" y="1733550"/>
            <a:ext cx="3810000" cy="2057400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+mj-lt"/>
                <a:ea typeface="Yu Gothic UI Semibold" panose="020B0700000000000000" pitchFamily="34" charset="-128"/>
              </a:rPr>
              <a:t>В Турции 75 лет тому назад появилась марка </a:t>
            </a:r>
            <a:r>
              <a:rPr lang="en-US" sz="1400" b="1" dirty="0">
                <a:solidFill>
                  <a:srgbClr val="002060"/>
                </a:solidFill>
                <a:latin typeface="+mj-lt"/>
                <a:ea typeface="Yu Gothic UI Semibold" panose="020B0700000000000000" pitchFamily="34" charset="-128"/>
              </a:rPr>
              <a:t>ARI.</a:t>
            </a:r>
            <a:r>
              <a:rPr lang="ru-RU" sz="1400" b="1" dirty="0">
                <a:solidFill>
                  <a:srgbClr val="002060"/>
                </a:solidFill>
                <a:latin typeface="+mj-lt"/>
                <a:ea typeface="Yu Gothic UI Semibold" panose="020B0700000000000000" pitchFamily="34" charset="-128"/>
              </a:rPr>
              <a:t>Под этой маркой выпускалось детское питание для малышей</a:t>
            </a:r>
            <a:r>
              <a:rPr lang="en-US" sz="1400" b="1" dirty="0">
                <a:solidFill>
                  <a:srgbClr val="002060"/>
                </a:solidFill>
                <a:latin typeface="+mj-lt"/>
                <a:ea typeface="Yu Gothic UI Semibold" panose="020B0700000000000000" pitchFamily="34" charset="-128"/>
              </a:rPr>
              <a:t>.</a:t>
            </a:r>
            <a:r>
              <a:rPr lang="ru-RU" sz="1400" b="1" dirty="0">
                <a:solidFill>
                  <a:srgbClr val="002060"/>
                </a:solidFill>
                <a:latin typeface="+mj-lt"/>
                <a:ea typeface="Yu Gothic UI Semibold" panose="020B0700000000000000" pitchFamily="34" charset="-128"/>
              </a:rPr>
              <a:t>В настоящее время на основании этой марки появилась марка </a:t>
            </a:r>
            <a:r>
              <a:rPr lang="en-US" sz="1400" b="1" dirty="0">
                <a:solidFill>
                  <a:srgbClr val="002060"/>
                </a:solidFill>
                <a:latin typeface="+mj-lt"/>
                <a:ea typeface="Yu Gothic UI Semibold" panose="020B0700000000000000" pitchFamily="34" charset="-128"/>
              </a:rPr>
              <a:t>ARILAK,</a:t>
            </a:r>
            <a:r>
              <a:rPr lang="ru-RU" sz="1400" b="1" dirty="0">
                <a:solidFill>
                  <a:srgbClr val="002060"/>
                </a:solidFill>
                <a:latin typeface="+mj-lt"/>
                <a:ea typeface="Yu Gothic UI Semibold" panose="020B0700000000000000" pitchFamily="34" charset="-128"/>
              </a:rPr>
              <a:t>производящая детское питание быстрого приготовления.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 rot="336713">
            <a:off x="4900259" y="2263123"/>
            <a:ext cx="1143000" cy="387481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+mj-lt"/>
                <a:ea typeface="Yu Gothic UI Semibold" panose="020B0700000000000000" pitchFamily="34" charset="-128"/>
              </a:rPr>
              <a:t>Расти вместе с </a:t>
            </a:r>
            <a:r>
              <a:rPr lang="en-US" sz="1200" b="1" dirty="0">
                <a:solidFill>
                  <a:srgbClr val="002060"/>
                </a:solidFill>
                <a:latin typeface="+mj-lt"/>
                <a:ea typeface="Yu Gothic UI Semibold" panose="020B0700000000000000" pitchFamily="34" charset="-128"/>
              </a:rPr>
              <a:t>ARILAC</a:t>
            </a:r>
            <a:endParaRPr lang="ru-RU" sz="1200" b="1" dirty="0">
              <a:solidFill>
                <a:srgbClr val="002060"/>
              </a:solidFill>
              <a:latin typeface="+mj-lt"/>
              <a:ea typeface="Yu Gothic UI Semibold" panose="020B0700000000000000" pitchFamily="34" charset="-128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347208">
            <a:off x="4512343" y="2641826"/>
            <a:ext cx="1905000" cy="114969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>
                <a:solidFill>
                  <a:srgbClr val="002060"/>
                </a:solidFill>
                <a:latin typeface="+mj-lt"/>
                <a:ea typeface="Yu Gothic UI Semibold" panose="020B0700000000000000" pitchFamily="34" charset="-128"/>
              </a:rPr>
              <a:t>Переходите на дополнительное питание с </a:t>
            </a:r>
            <a:r>
              <a:rPr lang="en-US" sz="1000" b="1" dirty="0">
                <a:solidFill>
                  <a:srgbClr val="002060"/>
                </a:solidFill>
                <a:latin typeface="+mj-lt"/>
                <a:ea typeface="Yu Gothic UI Semibold" panose="020B0700000000000000" pitchFamily="34" charset="-128"/>
              </a:rPr>
              <a:t>ARILAC</a:t>
            </a:r>
            <a:r>
              <a:rPr lang="ru-RU" sz="1000" b="1" dirty="0">
                <a:solidFill>
                  <a:srgbClr val="002060"/>
                </a:solidFill>
                <a:latin typeface="+mj-lt"/>
                <a:ea typeface="Yu Gothic UI Semibold" panose="020B0700000000000000" pitchFamily="34" charset="-128"/>
              </a:rPr>
              <a:t>.Это вкусно, сытно, полезно и питательно. Быстрое в приготовлении сбалансированное и разнообразное питание важно для здорового образа жизни.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883443" y="4263284"/>
            <a:ext cx="3581400" cy="1047750"/>
          </a:xfrm>
          <a:prstGeom prst="roundRect">
            <a:avLst/>
          </a:prstGeom>
          <a:solidFill>
            <a:srgbClr val="FFFFFF"/>
          </a:solidFill>
          <a:ln>
            <a:solidFill>
              <a:srgbClr val="94D5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+mj-lt"/>
                <a:ea typeface="Yu Gothic UI Semibold" panose="020B0700000000000000" pitchFamily="34" charset="-128"/>
              </a:rPr>
              <a:t>Детское питание мгновенного приготовления на зерновой основе для малышей и детей младшего возраста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"/>
            <a:ext cx="7058799" cy="5294096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5969000" y="247650"/>
            <a:ext cx="838200" cy="381000"/>
          </a:xfrm>
          <a:prstGeom prst="roundRect">
            <a:avLst>
              <a:gd name="adj" fmla="val 7500"/>
            </a:avLst>
          </a:prstGeom>
          <a:solidFill>
            <a:srgbClr val="0B73BC"/>
          </a:solidFill>
          <a:ln>
            <a:solidFill>
              <a:srgbClr val="0B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i="1" dirty="0" smtClean="0"/>
              <a:t>новинка</a:t>
            </a:r>
            <a:endParaRPr lang="ru-RU" sz="1100" b="1" i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883443" y="4263284"/>
            <a:ext cx="3581400" cy="1047750"/>
          </a:xfrm>
          <a:prstGeom prst="roundRect">
            <a:avLst/>
          </a:prstGeom>
          <a:solidFill>
            <a:srgbClr val="FFFFFF"/>
          </a:solidFill>
          <a:ln>
            <a:solidFill>
              <a:srgbClr val="94D5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+mj-lt"/>
                <a:ea typeface="Yu Gothic UI Semibold" panose="020B0700000000000000" pitchFamily="34" charset="-128"/>
              </a:rPr>
              <a:t>Детское питание мгновенного приготовления на зерновой основе для малышей и детей младшего возраста</a:t>
            </a:r>
          </a:p>
        </p:txBody>
      </p:sp>
      <p:sp>
        <p:nvSpPr>
          <p:cNvPr id="8" name="Овал 7"/>
          <p:cNvSpPr/>
          <p:nvPr/>
        </p:nvSpPr>
        <p:spPr>
          <a:xfrm>
            <a:off x="5717401" y="590550"/>
            <a:ext cx="1066800" cy="685800"/>
          </a:xfrm>
          <a:prstGeom prst="ellipse">
            <a:avLst/>
          </a:prstGeom>
          <a:solidFill>
            <a:srgbClr val="0B73BC"/>
          </a:solidFill>
          <a:ln>
            <a:solidFill>
              <a:srgbClr val="0C73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Расти вместе с  </a:t>
            </a:r>
            <a:r>
              <a:rPr lang="en-US" sz="1200" b="1" dirty="0" smtClean="0"/>
              <a:t>ARILAC</a:t>
            </a:r>
            <a:endParaRPr lang="ru-RU" sz="12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62084" y="1428750"/>
            <a:ext cx="3930515" cy="27432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rgbClr val="002060"/>
                </a:solidFill>
                <a:latin typeface="+mj-lt"/>
                <a:ea typeface="Yu Gothic UI Semibold" panose="020B0700000000000000" pitchFamily="34" charset="-128"/>
              </a:rPr>
              <a:t>Рис один из самых подходящих круп для малышей </a:t>
            </a:r>
            <a:r>
              <a:rPr lang="en-US" sz="1400" b="1" dirty="0" smtClean="0">
                <a:solidFill>
                  <a:srgbClr val="002060"/>
                </a:solidFill>
                <a:latin typeface="+mj-lt"/>
                <a:ea typeface="Yu Gothic UI Semibold" panose="020B0700000000000000" pitchFamily="34" charset="-128"/>
              </a:rPr>
              <a:t>ARILAC </a:t>
            </a:r>
            <a:r>
              <a:rPr lang="ru-RU" sz="1400" b="1" dirty="0">
                <a:solidFill>
                  <a:srgbClr val="002060"/>
                </a:solidFill>
                <a:latin typeface="+mj-lt"/>
                <a:ea typeface="Yu Gothic UI Semibold" panose="020B0700000000000000" pitchFamily="34" charset="-128"/>
              </a:rPr>
              <a:t>молочная смесь с зерновыми злаками содержит витамины и минералы для вашего малыша и имеет восхитительную и приятную текстуру.  Содержание риса является альтернативой использованию на начальном этапе приема твердой пищи.</a:t>
            </a:r>
          </a:p>
          <a:p>
            <a:r>
              <a:rPr lang="ru-RU" sz="1400" b="1" dirty="0">
                <a:solidFill>
                  <a:srgbClr val="002060"/>
                </a:solidFill>
                <a:latin typeface="+mj-lt"/>
                <a:ea typeface="Yu Gothic UI Semibold" panose="020B0700000000000000" pitchFamily="34" charset="-128"/>
              </a:rPr>
              <a:t>Вы можете давать ребенку молочную смесь </a:t>
            </a:r>
            <a:r>
              <a:rPr lang="en-US" sz="1400" b="1" dirty="0" smtClean="0">
                <a:solidFill>
                  <a:srgbClr val="002060"/>
                </a:solidFill>
                <a:latin typeface="+mj-lt"/>
                <a:ea typeface="Yu Gothic UI Semibold" panose="020B0700000000000000" pitchFamily="34" charset="-128"/>
              </a:rPr>
              <a:t>ARILAC</a:t>
            </a:r>
            <a:r>
              <a:rPr lang="ru-RU" sz="1400" b="1" dirty="0" smtClean="0">
                <a:solidFill>
                  <a:srgbClr val="002060"/>
                </a:solidFill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+mj-lt"/>
                <a:ea typeface="Yu Gothic UI Semibold" panose="020B0700000000000000" pitchFamily="34" charset="-128"/>
              </a:rPr>
              <a:t>на завтрак или во время любого приема пищи. Тем самым поддержите здоровое развитие вашего ребенка.</a:t>
            </a:r>
          </a:p>
        </p:txBody>
      </p:sp>
      <p:sp>
        <p:nvSpPr>
          <p:cNvPr id="11" name="Овал 10"/>
          <p:cNvSpPr/>
          <p:nvPr/>
        </p:nvSpPr>
        <p:spPr>
          <a:xfrm rot="271770">
            <a:off x="4671093" y="2238374"/>
            <a:ext cx="1577201" cy="1600201"/>
          </a:xfrm>
          <a:prstGeom prst="ellipse">
            <a:avLst/>
          </a:prstGeom>
          <a:solidFill>
            <a:srgbClr val="F8F8F8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+mj-lt"/>
                <a:ea typeface="Yu Gothic UI Semibold" panose="020B0700000000000000" pitchFamily="34" charset="-128"/>
              </a:rPr>
              <a:t>Смесь быстрого приготовления. Просто добавьте воды.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32524" y="0"/>
            <a:ext cx="7058799" cy="5294096"/>
          </a:xfrm>
          <a:prstGeom prst="rect">
            <a:avLst/>
          </a:prstGeom>
          <a:solidFill>
            <a:srgbClr val="D0EDF6"/>
          </a:solidFill>
          <a:ln>
            <a:solidFill>
              <a:srgbClr val="94D5EB"/>
            </a:solidFill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5936476" y="57150"/>
            <a:ext cx="1089799" cy="5334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 smtClean="0">
                <a:solidFill>
                  <a:srgbClr val="002060"/>
                </a:solidFill>
                <a:latin typeface="Arial Black" panose="020B0A04020102020204" pitchFamily="34" charset="0"/>
                <a:ea typeface="Yu Gothic UI Semibold" panose="020B0700000000000000" pitchFamily="34" charset="-128"/>
              </a:rPr>
              <a:t>Новинка</a:t>
            </a:r>
            <a:endParaRPr lang="ru-RU" sz="1400" b="1" i="1" dirty="0">
              <a:solidFill>
                <a:srgbClr val="002060"/>
              </a:solidFill>
              <a:latin typeface="Arial Black" panose="020B0A04020102020204" pitchFamily="34" charset="0"/>
              <a:ea typeface="Yu Gothic UI Semibold" panose="020B0700000000000000" pitchFamily="34" charset="-128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883443" y="4263284"/>
            <a:ext cx="3581400" cy="1047750"/>
          </a:xfrm>
          <a:prstGeom prst="roundRect">
            <a:avLst/>
          </a:prstGeom>
          <a:solidFill>
            <a:srgbClr val="FFFFFF"/>
          </a:solidFill>
          <a:ln>
            <a:solidFill>
              <a:srgbClr val="94D5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+mj-lt"/>
                <a:ea typeface="Yu Gothic UI Semibold" panose="020B0700000000000000" pitchFamily="34" charset="-128"/>
              </a:rPr>
              <a:t>Детское питание мгновенного приготовления на зерновой основе для малышей и детей младшего возраста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377" y="2738011"/>
            <a:ext cx="847822" cy="16179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00" y="2907353"/>
            <a:ext cx="817799" cy="15606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103809" y="2752172"/>
            <a:ext cx="968195" cy="295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tx2">
                    <a:lumMod val="75000"/>
                  </a:schemeClr>
                </a:solidFill>
              </a:rPr>
              <a:t>Ночная Молочная с 7 видами злаков</a:t>
            </a:r>
            <a:endParaRPr lang="ru-RU" sz="9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27" y="2843106"/>
            <a:ext cx="757267" cy="12849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50759" y="2843106"/>
            <a:ext cx="862835" cy="115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2">
                    <a:lumMod val="75000"/>
                  </a:schemeClr>
                </a:solidFill>
              </a:rPr>
              <a:t>Молочно- рисовая</a:t>
            </a:r>
            <a:endParaRPr lang="ru-RU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082" y="2820130"/>
            <a:ext cx="861878" cy="15409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16887" y="2800350"/>
            <a:ext cx="838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2">
                    <a:lumMod val="75000"/>
                  </a:schemeClr>
                </a:solidFill>
              </a:rPr>
              <a:t>Молочно-банановая</a:t>
            </a:r>
            <a:endParaRPr lang="ru-RU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782" y="2927221"/>
            <a:ext cx="724001" cy="12022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513" y="2784130"/>
            <a:ext cx="724001" cy="19924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527" y="2765493"/>
            <a:ext cx="294499" cy="15706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965" y="2781255"/>
            <a:ext cx="733527" cy="32389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496978" y="2882608"/>
            <a:ext cx="1037557" cy="177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tx2">
                    <a:lumMod val="75000"/>
                  </a:schemeClr>
                </a:solidFill>
              </a:rPr>
              <a:t>Завтрак </a:t>
            </a:r>
            <a:r>
              <a:rPr lang="ru-RU" sz="900" b="1" dirty="0" smtClean="0">
                <a:solidFill>
                  <a:schemeClr val="tx2">
                    <a:lumMod val="75000"/>
                  </a:schemeClr>
                </a:solidFill>
              </a:rPr>
              <a:t>молочная манная с   медом</a:t>
            </a:r>
            <a:endParaRPr lang="ru-RU" sz="9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98" y="16938"/>
            <a:ext cx="7058799" cy="5294096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5969000" y="247650"/>
            <a:ext cx="838200" cy="381000"/>
          </a:xfrm>
          <a:prstGeom prst="roundRect">
            <a:avLst>
              <a:gd name="adj" fmla="val 7500"/>
            </a:avLst>
          </a:prstGeom>
          <a:solidFill>
            <a:srgbClr val="0B73BC"/>
          </a:solidFill>
          <a:ln>
            <a:solidFill>
              <a:srgbClr val="0B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i="1" dirty="0" smtClean="0"/>
              <a:t>новинка</a:t>
            </a:r>
            <a:endParaRPr lang="ru-RU" sz="1100" b="1" i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883443" y="4552950"/>
            <a:ext cx="3581400" cy="758084"/>
          </a:xfrm>
          <a:prstGeom prst="roundRect">
            <a:avLst/>
          </a:prstGeom>
          <a:solidFill>
            <a:srgbClr val="FFFFFF"/>
          </a:solidFill>
          <a:ln>
            <a:solidFill>
              <a:srgbClr val="94D5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+mj-lt"/>
                <a:ea typeface="Yu Gothic UI Semibold" panose="020B0700000000000000" pitchFamily="34" charset="-128"/>
              </a:rPr>
              <a:t>Детское питание мгновенного приготовления на зерновой основе для малышей и детей младшего возраста</a:t>
            </a:r>
          </a:p>
        </p:txBody>
      </p:sp>
      <p:sp>
        <p:nvSpPr>
          <p:cNvPr id="5" name="Овал 4"/>
          <p:cNvSpPr/>
          <p:nvPr/>
        </p:nvSpPr>
        <p:spPr>
          <a:xfrm>
            <a:off x="5717401" y="590550"/>
            <a:ext cx="1066800" cy="685800"/>
          </a:xfrm>
          <a:prstGeom prst="ellipse">
            <a:avLst/>
          </a:prstGeom>
          <a:solidFill>
            <a:srgbClr val="0B73BC"/>
          </a:solidFill>
          <a:ln>
            <a:solidFill>
              <a:srgbClr val="0C73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Расти вместе с  </a:t>
            </a:r>
            <a:r>
              <a:rPr lang="en-US" sz="1200" b="1" dirty="0" smtClean="0"/>
              <a:t>ARILAC</a:t>
            </a:r>
            <a:endParaRPr lang="ru-RU" sz="1200" b="1" dirty="0"/>
          </a:p>
        </p:txBody>
      </p:sp>
      <p:sp>
        <p:nvSpPr>
          <p:cNvPr id="6" name="Овал 5"/>
          <p:cNvSpPr/>
          <p:nvPr/>
        </p:nvSpPr>
        <p:spPr>
          <a:xfrm>
            <a:off x="5359400" y="1428750"/>
            <a:ext cx="1424801" cy="1037329"/>
          </a:xfrm>
          <a:prstGeom prst="ellipse">
            <a:avLst/>
          </a:prstGeom>
          <a:solidFill>
            <a:srgbClr val="0B73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/>
              <a:t>Не содержит глютин</a:t>
            </a:r>
            <a:endParaRPr lang="ru-RU" sz="1100" b="1" dirty="0"/>
          </a:p>
        </p:txBody>
      </p:sp>
      <p:sp>
        <p:nvSpPr>
          <p:cNvPr id="7" name="Овал 6"/>
          <p:cNvSpPr/>
          <p:nvPr/>
        </p:nvSpPr>
        <p:spPr>
          <a:xfrm>
            <a:off x="5359400" y="2466079"/>
            <a:ext cx="1424801" cy="1020072"/>
          </a:xfrm>
          <a:prstGeom prst="ellipse">
            <a:avLst/>
          </a:prstGeom>
          <a:solidFill>
            <a:srgbClr val="0B73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50" b="1" dirty="0" smtClean="0"/>
              <a:t>Быстрое приготовление Просто добавьте воды</a:t>
            </a:r>
            <a:endParaRPr lang="ru-RU" sz="95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1581150"/>
            <a:ext cx="409632" cy="285790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308220" y="1677453"/>
            <a:ext cx="530791" cy="184666"/>
          </a:xfrm>
        </p:spPr>
        <p:txBody>
          <a:bodyPr/>
          <a:lstStyle/>
          <a:p>
            <a:pPr algn="ctr"/>
            <a:r>
              <a:rPr lang="ru-RU" sz="1200" b="1" kern="1200" dirty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МЕСЯЦ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184" y="1928474"/>
            <a:ext cx="1972649" cy="347668"/>
          </a:xfrm>
          <a:prstGeom prst="rect">
            <a:avLst/>
          </a:prstGeom>
        </p:spPr>
      </p:pic>
      <p:sp>
        <p:nvSpPr>
          <p:cNvPr id="12" name="Подзаголовок 11"/>
          <p:cNvSpPr>
            <a:spLocks noGrp="1"/>
          </p:cNvSpPr>
          <p:nvPr>
            <p:ph type="subTitle" idx="4"/>
          </p:nvPr>
        </p:nvSpPr>
        <p:spPr>
          <a:xfrm>
            <a:off x="2830559" y="2006754"/>
            <a:ext cx="1791901" cy="230832"/>
          </a:xfrm>
        </p:spPr>
        <p:txBody>
          <a:bodyPr/>
          <a:lstStyle/>
          <a:p>
            <a:pPr algn="ctr"/>
            <a:r>
              <a:rPr lang="ru-RU" sz="1500" b="1" kern="1200" dirty="0">
                <a:solidFill>
                  <a:schemeClr val="bg1"/>
                </a:solidFill>
                <a:latin typeface="+mj-lt"/>
                <a:ea typeface="Yu Gothic UI Semibold" panose="020B0700000000000000" pitchFamily="34" charset="-128"/>
              </a:rPr>
              <a:t>МОЛОЧНО-РИСОВАЯ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249" y="2867920"/>
            <a:ext cx="1117084" cy="389630"/>
          </a:xfrm>
          <a:prstGeom prst="rect">
            <a:avLst/>
          </a:prstGeom>
        </p:spPr>
      </p:pic>
      <p:sp>
        <p:nvSpPr>
          <p:cNvPr id="16" name="Подзаголовок 11"/>
          <p:cNvSpPr txBox="1">
            <a:spLocks/>
          </p:cNvSpPr>
          <p:nvPr/>
        </p:nvSpPr>
        <p:spPr>
          <a:xfrm>
            <a:off x="1546940" y="3001684"/>
            <a:ext cx="95370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kern="1200" dirty="0" smtClean="0">
                <a:solidFill>
                  <a:srgbClr val="0C73BA"/>
                </a:solidFill>
                <a:latin typeface="+mj-lt"/>
                <a:ea typeface="Yu Gothic UI Semibold" panose="020B0700000000000000" pitchFamily="34" charset="-128"/>
              </a:rPr>
              <a:t>МОЛОЧНО-РИСОВАЯ</a:t>
            </a:r>
            <a:endParaRPr lang="ru-RU" sz="1100" b="1" kern="1200" dirty="0">
              <a:solidFill>
                <a:srgbClr val="0C73BA"/>
              </a:solidFill>
              <a:latin typeface="+mj-lt"/>
              <a:ea typeface="Yu Gothic UI Semibold" panose="020B0700000000000000" pitchFamily="34" charset="-128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27" y="1759567"/>
            <a:ext cx="228600" cy="163285"/>
          </a:xfrm>
          <a:prstGeom prst="rect">
            <a:avLst/>
          </a:prstGeom>
        </p:spPr>
      </p:pic>
      <p:sp>
        <p:nvSpPr>
          <p:cNvPr id="15" name="Заголовок 8"/>
          <p:cNvSpPr txBox="1">
            <a:spLocks/>
          </p:cNvSpPr>
          <p:nvPr/>
        </p:nvSpPr>
        <p:spPr>
          <a:xfrm rot="276446">
            <a:off x="965927" y="1772825"/>
            <a:ext cx="351501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700" b="1" kern="1200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МЕСЯЦ</a:t>
            </a:r>
            <a:endParaRPr lang="ru-RU" sz="700" b="1" kern="1200" dirty="0">
              <a:solidFill>
                <a:srgbClr val="002060"/>
              </a:solidFill>
              <a:ea typeface="Yu Gothic UI Semibold" panose="020B0700000000000000" pitchFamily="34" charset="-128"/>
              <a:cs typeface="+mn-cs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458" y="2459835"/>
            <a:ext cx="2619942" cy="1218955"/>
          </a:xfrm>
          <a:prstGeom prst="rect">
            <a:avLst/>
          </a:prstGeom>
        </p:spPr>
      </p:pic>
      <p:sp>
        <p:nvSpPr>
          <p:cNvPr id="20" name="Заголовок 8"/>
          <p:cNvSpPr txBox="1">
            <a:spLocks/>
          </p:cNvSpPr>
          <p:nvPr/>
        </p:nvSpPr>
        <p:spPr>
          <a:xfrm>
            <a:off x="2840763" y="2528556"/>
            <a:ext cx="2392738" cy="12926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kern="1200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ARILAC </a:t>
            </a:r>
            <a:r>
              <a:rPr lang="ru-RU" sz="1200" b="1" kern="1200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молочно-рисовое питание одно из самых подходящих смесей для малышей потому что : </a:t>
            </a:r>
          </a:p>
          <a:p>
            <a:r>
              <a:rPr lang="ru-RU" sz="1200" b="1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Высокое содержание витамин А,С,В,</a:t>
            </a:r>
            <a:r>
              <a:rPr lang="en-US" sz="1200" b="1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ниацин,</a:t>
            </a:r>
            <a:r>
              <a:rPr lang="en-US" sz="1200" b="1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железо,</a:t>
            </a:r>
            <a:r>
              <a:rPr lang="en-US" sz="1200" b="1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цинк.</a:t>
            </a:r>
          </a:p>
          <a:p>
            <a:r>
              <a:rPr lang="ru-RU" sz="1200" b="1" kern="1200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Фолиевая кислота,</a:t>
            </a:r>
            <a:r>
              <a:rPr lang="en-US" sz="1200" b="1" kern="1200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 </a:t>
            </a:r>
            <a:r>
              <a:rPr lang="ru-RU" sz="1200" b="1" kern="1200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витамины</a:t>
            </a:r>
            <a:r>
              <a:rPr lang="en-US" sz="1200" b="1" kern="1200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 D,B2,B6,B12,</a:t>
            </a:r>
            <a:r>
              <a:rPr lang="ru-RU" sz="1200" b="1" kern="1200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 кальций и йод.</a:t>
            </a:r>
            <a:endParaRPr lang="ru-RU" sz="1200" b="1" kern="1200" dirty="0">
              <a:solidFill>
                <a:srgbClr val="002060"/>
              </a:solidFill>
              <a:ea typeface="Yu Gothic UI Semibold" panose="020B0700000000000000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"/>
            <a:ext cx="7058799" cy="5294096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5969000" y="247650"/>
            <a:ext cx="838200" cy="381000"/>
          </a:xfrm>
          <a:prstGeom prst="roundRect">
            <a:avLst>
              <a:gd name="adj" fmla="val 7500"/>
            </a:avLst>
          </a:prstGeom>
          <a:solidFill>
            <a:srgbClr val="0B73BC"/>
          </a:solidFill>
          <a:ln>
            <a:solidFill>
              <a:srgbClr val="0B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i="1" dirty="0" smtClean="0"/>
              <a:t>новинка</a:t>
            </a:r>
            <a:endParaRPr lang="ru-RU" sz="1100" b="1" i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883443" y="4552950"/>
            <a:ext cx="3581400" cy="758084"/>
          </a:xfrm>
          <a:prstGeom prst="roundRect">
            <a:avLst/>
          </a:prstGeom>
          <a:solidFill>
            <a:srgbClr val="FFFFFF"/>
          </a:solidFill>
          <a:ln>
            <a:solidFill>
              <a:srgbClr val="94D5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+mj-lt"/>
                <a:ea typeface="Yu Gothic UI Semibold" panose="020B0700000000000000" pitchFamily="34" charset="-128"/>
              </a:rPr>
              <a:t>Детское питание мгновенного приготовления на зерновой основе для малышей и детей младшего возраста</a:t>
            </a:r>
          </a:p>
        </p:txBody>
      </p:sp>
      <p:sp>
        <p:nvSpPr>
          <p:cNvPr id="7" name="Овал 6"/>
          <p:cNvSpPr/>
          <p:nvPr/>
        </p:nvSpPr>
        <p:spPr>
          <a:xfrm>
            <a:off x="5717401" y="590550"/>
            <a:ext cx="1066800" cy="685800"/>
          </a:xfrm>
          <a:prstGeom prst="ellipse">
            <a:avLst/>
          </a:prstGeom>
          <a:solidFill>
            <a:srgbClr val="0B73BC"/>
          </a:solidFill>
          <a:ln>
            <a:solidFill>
              <a:srgbClr val="0C73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Расти вместе с  </a:t>
            </a:r>
            <a:r>
              <a:rPr lang="en-US" sz="1200" b="1" dirty="0" smtClean="0"/>
              <a:t>ARILAC</a:t>
            </a:r>
            <a:endParaRPr lang="ru-RU" sz="1200" b="1" dirty="0"/>
          </a:p>
        </p:txBody>
      </p:sp>
      <p:sp>
        <p:nvSpPr>
          <p:cNvPr id="6" name="Овал 5"/>
          <p:cNvSpPr/>
          <p:nvPr/>
        </p:nvSpPr>
        <p:spPr>
          <a:xfrm>
            <a:off x="5359400" y="1428750"/>
            <a:ext cx="1424801" cy="1037329"/>
          </a:xfrm>
          <a:prstGeom prst="ellipse">
            <a:avLst/>
          </a:prstGeom>
          <a:solidFill>
            <a:srgbClr val="FFC000"/>
          </a:solidFill>
          <a:ln>
            <a:solidFill>
              <a:srgbClr val="F3BD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/>
              <a:t>Не содержит глютин</a:t>
            </a:r>
            <a:endParaRPr lang="ru-RU" sz="1100" b="1" dirty="0"/>
          </a:p>
        </p:txBody>
      </p:sp>
      <p:sp>
        <p:nvSpPr>
          <p:cNvPr id="8" name="Овал 7"/>
          <p:cNvSpPr/>
          <p:nvPr/>
        </p:nvSpPr>
        <p:spPr>
          <a:xfrm>
            <a:off x="5359400" y="2466079"/>
            <a:ext cx="1424801" cy="1020072"/>
          </a:xfrm>
          <a:prstGeom prst="ellipse">
            <a:avLst/>
          </a:prstGeom>
          <a:solidFill>
            <a:srgbClr val="FFC000"/>
          </a:solidFill>
          <a:ln>
            <a:solidFill>
              <a:srgbClr val="F3BD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/>
              <a:t>Быстрое приготовление Просто добавьте воды</a:t>
            </a:r>
            <a:endParaRPr lang="ru-RU" sz="9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1581150"/>
            <a:ext cx="409632" cy="285790"/>
          </a:xfrm>
          <a:prstGeom prst="rect">
            <a:avLst/>
          </a:prstGeom>
        </p:spPr>
      </p:pic>
      <p:sp>
        <p:nvSpPr>
          <p:cNvPr id="9" name="Заголовок 8"/>
          <p:cNvSpPr txBox="1">
            <a:spLocks/>
          </p:cNvSpPr>
          <p:nvPr/>
        </p:nvSpPr>
        <p:spPr>
          <a:xfrm>
            <a:off x="4192616" y="1628795"/>
            <a:ext cx="762000" cy="1905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b="1" kern="1200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МЕСЯЦ</a:t>
            </a:r>
            <a:endParaRPr lang="ru-RU" sz="1200" b="1" kern="1200" dirty="0">
              <a:solidFill>
                <a:srgbClr val="002060"/>
              </a:solidFill>
              <a:ea typeface="Yu Gothic UI Semibold" panose="020B0700000000000000" pitchFamily="34" charset="-128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27" y="1759567"/>
            <a:ext cx="228600" cy="163285"/>
          </a:xfrm>
          <a:prstGeom prst="rect">
            <a:avLst/>
          </a:prstGeom>
        </p:spPr>
      </p:pic>
      <p:sp>
        <p:nvSpPr>
          <p:cNvPr id="12" name="Заголовок 8"/>
          <p:cNvSpPr txBox="1">
            <a:spLocks/>
          </p:cNvSpPr>
          <p:nvPr/>
        </p:nvSpPr>
        <p:spPr>
          <a:xfrm rot="276446">
            <a:off x="965927" y="1772825"/>
            <a:ext cx="351501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700" b="1" kern="1200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МЕСЯЦ</a:t>
            </a:r>
            <a:endParaRPr lang="ru-RU" sz="700" b="1" kern="1200" dirty="0">
              <a:solidFill>
                <a:srgbClr val="002060"/>
              </a:solidFill>
              <a:ea typeface="Yu Gothic UI Semibold" panose="020B0700000000000000" pitchFamily="34" charset="-128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731458" y="1967350"/>
            <a:ext cx="1885370" cy="342899"/>
          </a:xfrm>
          <a:prstGeom prst="rect">
            <a:avLst/>
          </a:prstGeom>
        </p:spPr>
      </p:pic>
      <p:sp>
        <p:nvSpPr>
          <p:cNvPr id="13" name="Подзаголовок 11"/>
          <p:cNvSpPr txBox="1">
            <a:spLocks/>
          </p:cNvSpPr>
          <p:nvPr/>
        </p:nvSpPr>
        <p:spPr>
          <a:xfrm>
            <a:off x="2562564" y="1938595"/>
            <a:ext cx="2223158" cy="27179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500" b="1" kern="1200" dirty="0" smtClean="0">
                <a:solidFill>
                  <a:schemeClr val="bg1"/>
                </a:solidFill>
                <a:latin typeface="+mj-lt"/>
                <a:ea typeface="Yu Gothic UI Semibold" panose="020B0700000000000000" pitchFamily="34" charset="-128"/>
              </a:rPr>
              <a:t> МОЛОЧНО-</a:t>
            </a:r>
            <a:r>
              <a:rPr lang="ru-RU" sz="1500" b="1" dirty="0" smtClean="0">
                <a:solidFill>
                  <a:schemeClr val="bg1"/>
                </a:solidFill>
                <a:latin typeface="+mj-lt"/>
                <a:ea typeface="Yu Gothic UI Semibold" panose="020B0700000000000000" pitchFamily="34" charset="-128"/>
              </a:rPr>
              <a:t>БАНАНОВ</a:t>
            </a:r>
            <a:r>
              <a:rPr lang="ru-RU" sz="1500" b="1" kern="1200" dirty="0" smtClean="0">
                <a:solidFill>
                  <a:schemeClr val="bg1"/>
                </a:solidFill>
                <a:latin typeface="+mj-lt"/>
                <a:ea typeface="Yu Gothic UI Semibold" panose="020B0700000000000000" pitchFamily="34" charset="-128"/>
              </a:rPr>
              <a:t>АЯ</a:t>
            </a:r>
            <a:endParaRPr lang="ru-RU" sz="1500" b="1" kern="1200" dirty="0">
              <a:solidFill>
                <a:schemeClr val="bg1"/>
              </a:solidFill>
              <a:latin typeface="+mj-lt"/>
              <a:ea typeface="Yu Gothic UI Semibold" panose="020B0700000000000000" pitchFamily="34" charset="-128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458" y="2419350"/>
            <a:ext cx="2619942" cy="1218955"/>
          </a:xfrm>
          <a:prstGeom prst="rect">
            <a:avLst/>
          </a:prstGeom>
        </p:spPr>
      </p:pic>
      <p:sp>
        <p:nvSpPr>
          <p:cNvPr id="15" name="Заголовок 8"/>
          <p:cNvSpPr txBox="1">
            <a:spLocks/>
          </p:cNvSpPr>
          <p:nvPr/>
        </p:nvSpPr>
        <p:spPr>
          <a:xfrm>
            <a:off x="2840763" y="2528556"/>
            <a:ext cx="2392738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kern="1200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ARILAC </a:t>
            </a:r>
            <a:r>
              <a:rPr lang="ru-RU" sz="1200" b="1" kern="1200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молочно-банановое </a:t>
            </a:r>
            <a:r>
              <a:rPr lang="ru-RU" sz="1200" b="1" kern="1200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питание одно из самых подходящих смесей для малышей потому что : </a:t>
            </a:r>
          </a:p>
          <a:p>
            <a:r>
              <a:rPr lang="ru-RU" sz="1200" b="1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Высокое содержание витамин А,С,В,</a:t>
            </a:r>
            <a:r>
              <a:rPr lang="en-US" sz="1200" b="1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ниацин,</a:t>
            </a:r>
            <a:r>
              <a:rPr lang="en-US" sz="1200" b="1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железо,</a:t>
            </a:r>
            <a:r>
              <a:rPr lang="en-US" sz="1200" b="1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цинк.</a:t>
            </a:r>
          </a:p>
          <a:p>
            <a:r>
              <a:rPr lang="ru-RU" sz="1200" b="1" kern="1200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Фолиевая кислота,</a:t>
            </a:r>
            <a:r>
              <a:rPr lang="en-US" sz="1200" b="1" kern="1200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 </a:t>
            </a:r>
            <a:r>
              <a:rPr lang="ru-RU" sz="1200" b="1" kern="1200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витамины</a:t>
            </a:r>
            <a:r>
              <a:rPr lang="en-US" sz="1200" b="1" kern="1200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 D,B2,B6,B12,</a:t>
            </a:r>
            <a:r>
              <a:rPr lang="ru-RU" sz="1200" b="1" kern="1200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 кальций и йод.</a:t>
            </a:r>
            <a:endParaRPr lang="ru-RU" sz="1200" b="1" kern="1200" dirty="0">
              <a:solidFill>
                <a:srgbClr val="002060"/>
              </a:solidFill>
              <a:ea typeface="Yu Gothic UI Semibold" panose="020B0700000000000000" pitchFamily="34" charset="-128"/>
              <a:cs typeface="+mn-cs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271" y="2964481"/>
            <a:ext cx="1107293" cy="225072"/>
          </a:xfrm>
          <a:prstGeom prst="rect">
            <a:avLst/>
          </a:prstGeom>
        </p:spPr>
      </p:pic>
      <p:sp>
        <p:nvSpPr>
          <p:cNvPr id="17" name="Подзаголовок 11"/>
          <p:cNvSpPr txBox="1">
            <a:spLocks/>
          </p:cNvSpPr>
          <p:nvPr/>
        </p:nvSpPr>
        <p:spPr>
          <a:xfrm>
            <a:off x="1560079" y="2874223"/>
            <a:ext cx="1033201" cy="45719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500" b="1" kern="1200" dirty="0" smtClean="0">
                <a:solidFill>
                  <a:schemeClr val="bg1"/>
                </a:solidFill>
                <a:latin typeface="+mj-lt"/>
                <a:ea typeface="Yu Gothic UI Semibold" panose="020B0700000000000000" pitchFamily="34" charset="-128"/>
              </a:rPr>
              <a:t> </a:t>
            </a:r>
            <a:r>
              <a:rPr lang="ru-RU" sz="1200" b="1" dirty="0">
                <a:solidFill>
                  <a:srgbClr val="002060"/>
                </a:solidFill>
                <a:latin typeface="+mj-lt"/>
                <a:ea typeface="Yu Gothic UI Semibold" panose="020B0700000000000000" pitchFamily="34" charset="-128"/>
              </a:rPr>
              <a:t>МОЛОЧНО-БАНАНОВАЯ</a:t>
            </a:r>
            <a:endParaRPr lang="ru-RU" sz="1200" b="1" dirty="0">
              <a:solidFill>
                <a:srgbClr val="002060"/>
              </a:solidFill>
              <a:latin typeface="+mj-lt"/>
              <a:ea typeface="Yu Gothic UI Semibold" panose="020B0700000000000000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0042" y="0"/>
            <a:ext cx="7058799" cy="5294096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5969000" y="247650"/>
            <a:ext cx="838200" cy="381000"/>
          </a:xfrm>
          <a:prstGeom prst="roundRect">
            <a:avLst>
              <a:gd name="adj" fmla="val 7500"/>
            </a:avLst>
          </a:prstGeom>
          <a:solidFill>
            <a:srgbClr val="0B73BC"/>
          </a:solidFill>
          <a:ln>
            <a:solidFill>
              <a:srgbClr val="0B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i="1" dirty="0" smtClean="0"/>
              <a:t>новинка</a:t>
            </a:r>
            <a:endParaRPr lang="ru-RU" sz="1100" b="1" i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883443" y="4552950"/>
            <a:ext cx="3581400" cy="758084"/>
          </a:xfrm>
          <a:prstGeom prst="roundRect">
            <a:avLst/>
          </a:prstGeom>
          <a:solidFill>
            <a:srgbClr val="FFFFFF"/>
          </a:solidFill>
          <a:ln>
            <a:solidFill>
              <a:srgbClr val="94D5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+mj-lt"/>
                <a:ea typeface="Yu Gothic UI Semibold" panose="020B0700000000000000" pitchFamily="34" charset="-128"/>
              </a:rPr>
              <a:t>Детское питание мгновенного приготовления на зерновой основе для малышей и детей младшего возраста</a:t>
            </a:r>
          </a:p>
        </p:txBody>
      </p:sp>
      <p:sp>
        <p:nvSpPr>
          <p:cNvPr id="5" name="Овал 4"/>
          <p:cNvSpPr/>
          <p:nvPr/>
        </p:nvSpPr>
        <p:spPr>
          <a:xfrm>
            <a:off x="5717401" y="590550"/>
            <a:ext cx="1066800" cy="685800"/>
          </a:xfrm>
          <a:prstGeom prst="ellipse">
            <a:avLst/>
          </a:prstGeom>
          <a:solidFill>
            <a:srgbClr val="0B73BC"/>
          </a:solidFill>
          <a:ln>
            <a:solidFill>
              <a:srgbClr val="0C73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Расти вместе с  </a:t>
            </a:r>
            <a:r>
              <a:rPr lang="en-US" sz="1200" b="1" dirty="0" smtClean="0"/>
              <a:t>ARILAC</a:t>
            </a:r>
            <a:endParaRPr lang="ru-RU" sz="12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27" y="1759567"/>
            <a:ext cx="228600" cy="163285"/>
          </a:xfrm>
          <a:prstGeom prst="rect">
            <a:avLst/>
          </a:prstGeom>
        </p:spPr>
      </p:pic>
      <p:sp>
        <p:nvSpPr>
          <p:cNvPr id="7" name="Заголовок 8"/>
          <p:cNvSpPr txBox="1">
            <a:spLocks/>
          </p:cNvSpPr>
          <p:nvPr/>
        </p:nvSpPr>
        <p:spPr>
          <a:xfrm rot="276446">
            <a:off x="965927" y="1772825"/>
            <a:ext cx="351501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700" b="1" kern="1200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МЕСЯЦ</a:t>
            </a:r>
            <a:endParaRPr lang="ru-RU" sz="700" b="1" kern="1200" dirty="0">
              <a:solidFill>
                <a:srgbClr val="002060"/>
              </a:solidFill>
              <a:ea typeface="Yu Gothic UI Semibold" panose="020B0700000000000000" pitchFamily="34" charset="-128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1581150"/>
            <a:ext cx="409632" cy="285790"/>
          </a:xfrm>
          <a:prstGeom prst="rect">
            <a:avLst/>
          </a:prstGeom>
        </p:spPr>
      </p:pic>
      <p:sp>
        <p:nvSpPr>
          <p:cNvPr id="9" name="Заголовок 8"/>
          <p:cNvSpPr txBox="1">
            <a:spLocks/>
          </p:cNvSpPr>
          <p:nvPr/>
        </p:nvSpPr>
        <p:spPr>
          <a:xfrm>
            <a:off x="4192616" y="1628795"/>
            <a:ext cx="762000" cy="1905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b="1" kern="1200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МЕСЯЦ</a:t>
            </a:r>
            <a:endParaRPr lang="ru-RU" sz="1200" b="1" kern="1200" dirty="0">
              <a:solidFill>
                <a:srgbClr val="002060"/>
              </a:solidFill>
              <a:ea typeface="Yu Gothic UI Semibold" panose="020B0700000000000000" pitchFamily="34" charset="-128"/>
              <a:cs typeface="+mn-cs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359400" y="2466079"/>
            <a:ext cx="1424801" cy="1020072"/>
          </a:xfrm>
          <a:prstGeom prst="ellipse">
            <a:avLst/>
          </a:prstGeom>
          <a:solidFill>
            <a:srgbClr val="2534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50" b="1" dirty="0" smtClean="0"/>
              <a:t>Быстрое приготовление Просто добавьте воды</a:t>
            </a:r>
            <a:endParaRPr lang="ru-RU" sz="95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458" y="2419350"/>
            <a:ext cx="2619942" cy="1218955"/>
          </a:xfrm>
          <a:prstGeom prst="rect">
            <a:avLst/>
          </a:prstGeom>
        </p:spPr>
      </p:pic>
      <p:sp>
        <p:nvSpPr>
          <p:cNvPr id="14" name="Заголовок 8"/>
          <p:cNvSpPr txBox="1">
            <a:spLocks/>
          </p:cNvSpPr>
          <p:nvPr/>
        </p:nvSpPr>
        <p:spPr>
          <a:xfrm>
            <a:off x="2840763" y="2528556"/>
            <a:ext cx="2392738" cy="12926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kern="1200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ARILAC </a:t>
            </a:r>
            <a:r>
              <a:rPr lang="ru-RU" sz="1200" b="1" kern="1200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молочная смесь с 7 видами злаков одна </a:t>
            </a:r>
            <a:r>
              <a:rPr lang="ru-RU" sz="1200" b="1" kern="1200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из самых подходящих смесей для малышей потому что : </a:t>
            </a:r>
          </a:p>
          <a:p>
            <a:r>
              <a:rPr lang="ru-RU" sz="1200" b="1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Высокое содержание витамин А,С,В,</a:t>
            </a:r>
            <a:r>
              <a:rPr lang="en-US" sz="1200" b="1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ниацин,</a:t>
            </a:r>
            <a:r>
              <a:rPr lang="en-US" sz="1200" b="1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железо,</a:t>
            </a:r>
            <a:r>
              <a:rPr lang="en-US" sz="1200" b="1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цинк.</a:t>
            </a:r>
          </a:p>
          <a:p>
            <a:r>
              <a:rPr lang="ru-RU" sz="1200" b="1" kern="1200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Фолиевая кислота,</a:t>
            </a:r>
            <a:r>
              <a:rPr lang="en-US" sz="1200" b="1" kern="1200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 </a:t>
            </a:r>
            <a:r>
              <a:rPr lang="ru-RU" sz="1200" b="1" kern="1200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витамины</a:t>
            </a:r>
            <a:r>
              <a:rPr lang="en-US" sz="1200" b="1" kern="1200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 D,B2,B6,B12,</a:t>
            </a:r>
            <a:r>
              <a:rPr lang="ru-RU" sz="1200" b="1" kern="1200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 кальций и йод.</a:t>
            </a:r>
            <a:endParaRPr lang="ru-RU" sz="1200" b="1" kern="1200" dirty="0">
              <a:solidFill>
                <a:srgbClr val="002060"/>
              </a:solidFill>
              <a:ea typeface="Yu Gothic UI Semibold" panose="020B0700000000000000" pitchFamily="34" charset="-128"/>
              <a:cs typeface="+mn-cs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00" y="1885950"/>
            <a:ext cx="1981200" cy="38254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204" y="2096852"/>
            <a:ext cx="809568" cy="171643"/>
          </a:xfrm>
          <a:prstGeom prst="rect">
            <a:avLst/>
          </a:prstGeom>
        </p:spPr>
      </p:pic>
      <p:sp>
        <p:nvSpPr>
          <p:cNvPr id="17" name="Подзаголовок 11"/>
          <p:cNvSpPr txBox="1">
            <a:spLocks/>
          </p:cNvSpPr>
          <p:nvPr/>
        </p:nvSpPr>
        <p:spPr>
          <a:xfrm>
            <a:off x="2605487" y="1885950"/>
            <a:ext cx="2155026" cy="306513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kern="1200" dirty="0" smtClean="0">
                <a:solidFill>
                  <a:schemeClr val="bg1"/>
                </a:solidFill>
                <a:latin typeface="+mj-lt"/>
                <a:ea typeface="Yu Gothic UI Semibold" panose="020B0700000000000000" pitchFamily="34" charset="-128"/>
              </a:rPr>
              <a:t>НОЧНАЯ МОЛОЧНАЯ СМЕСЬ С 7 ВИДАМИ ЗЛАКОВ</a:t>
            </a:r>
            <a:endParaRPr lang="ru-RU" sz="1200" b="1" kern="1200" dirty="0">
              <a:solidFill>
                <a:schemeClr val="bg1"/>
              </a:solidFill>
              <a:latin typeface="+mj-lt"/>
              <a:ea typeface="Yu Gothic UI Semibold" panose="020B0700000000000000" pitchFamily="34" charset="-128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00" y="2898080"/>
            <a:ext cx="1026806" cy="35947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1578705" y="2929794"/>
            <a:ext cx="968195" cy="295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chemeClr val="tx2">
                    <a:lumMod val="75000"/>
                  </a:schemeClr>
                </a:solidFill>
              </a:rPr>
              <a:t>Ночная Молочная с 7 видами злаков</a:t>
            </a:r>
            <a:endParaRPr lang="ru-RU" sz="9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"/>
            <a:ext cx="7058799" cy="5294096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5969000" y="247650"/>
            <a:ext cx="838200" cy="381000"/>
          </a:xfrm>
          <a:prstGeom prst="roundRect">
            <a:avLst>
              <a:gd name="adj" fmla="val 7500"/>
            </a:avLst>
          </a:prstGeom>
          <a:solidFill>
            <a:srgbClr val="0B73BC"/>
          </a:solidFill>
          <a:ln>
            <a:solidFill>
              <a:srgbClr val="0B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i="1" dirty="0" smtClean="0"/>
              <a:t>новинка</a:t>
            </a:r>
            <a:endParaRPr lang="ru-RU" sz="1100" b="1" i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914577" y="4552950"/>
            <a:ext cx="3229643" cy="741158"/>
          </a:xfrm>
          <a:prstGeom prst="roundRect">
            <a:avLst/>
          </a:prstGeom>
          <a:solidFill>
            <a:srgbClr val="FFFFFF"/>
          </a:solidFill>
          <a:ln>
            <a:solidFill>
              <a:srgbClr val="94D5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+mj-lt"/>
                <a:ea typeface="Yu Gothic UI Semibold" panose="020B0700000000000000" pitchFamily="34" charset="-128"/>
              </a:rPr>
              <a:t>Детское питание мгновенного приготовления на зерновой основе для малышей и детей младшего возраста</a:t>
            </a:r>
          </a:p>
        </p:txBody>
      </p:sp>
      <p:sp>
        <p:nvSpPr>
          <p:cNvPr id="5" name="Овал 4"/>
          <p:cNvSpPr/>
          <p:nvPr/>
        </p:nvSpPr>
        <p:spPr>
          <a:xfrm>
            <a:off x="5717401" y="590550"/>
            <a:ext cx="1066800" cy="685800"/>
          </a:xfrm>
          <a:prstGeom prst="ellipse">
            <a:avLst/>
          </a:prstGeom>
          <a:solidFill>
            <a:srgbClr val="0B73BC"/>
          </a:solidFill>
          <a:ln>
            <a:solidFill>
              <a:srgbClr val="0C73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Расти вместе с  </a:t>
            </a:r>
            <a:r>
              <a:rPr lang="en-US" sz="1200" b="1" dirty="0" smtClean="0"/>
              <a:t>ARILAC</a:t>
            </a:r>
            <a:endParaRPr lang="ru-RU" sz="12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27" y="1759567"/>
            <a:ext cx="228600" cy="163285"/>
          </a:xfrm>
          <a:prstGeom prst="rect">
            <a:avLst/>
          </a:prstGeom>
        </p:spPr>
      </p:pic>
      <p:sp>
        <p:nvSpPr>
          <p:cNvPr id="8" name="Заголовок 8"/>
          <p:cNvSpPr txBox="1">
            <a:spLocks/>
          </p:cNvSpPr>
          <p:nvPr/>
        </p:nvSpPr>
        <p:spPr>
          <a:xfrm rot="276446">
            <a:off x="965927" y="1772825"/>
            <a:ext cx="351501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700" b="1" kern="1200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МЕСЯЦ</a:t>
            </a:r>
            <a:endParaRPr lang="ru-RU" sz="700" b="1" kern="1200" dirty="0">
              <a:solidFill>
                <a:srgbClr val="002060"/>
              </a:solidFill>
              <a:ea typeface="Yu Gothic UI Semibold" panose="020B0700000000000000" pitchFamily="34" charset="-128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404" y="1555419"/>
            <a:ext cx="409632" cy="285790"/>
          </a:xfrm>
          <a:prstGeom prst="rect">
            <a:avLst/>
          </a:prstGeom>
        </p:spPr>
      </p:pic>
      <p:sp>
        <p:nvSpPr>
          <p:cNvPr id="10" name="Заголовок 8"/>
          <p:cNvSpPr txBox="1">
            <a:spLocks/>
          </p:cNvSpPr>
          <p:nvPr/>
        </p:nvSpPr>
        <p:spPr>
          <a:xfrm>
            <a:off x="4826000" y="1607354"/>
            <a:ext cx="762000" cy="1905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b="1" kern="1200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МЕСЯЦ</a:t>
            </a:r>
            <a:endParaRPr lang="ru-RU" sz="1200" b="1" kern="1200" dirty="0">
              <a:solidFill>
                <a:srgbClr val="002060"/>
              </a:solidFill>
              <a:ea typeface="Yu Gothic UI Semibold" panose="020B0700000000000000" pitchFamily="34" charset="-128"/>
              <a:cs typeface="+mn-cs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359400" y="2466079"/>
            <a:ext cx="1424801" cy="1020072"/>
          </a:xfrm>
          <a:prstGeom prst="ellipse">
            <a:avLst/>
          </a:prstGeom>
          <a:solidFill>
            <a:srgbClr val="F39300"/>
          </a:solidFill>
          <a:ln>
            <a:solidFill>
              <a:srgbClr val="F3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/>
              <a:t>Быстрое приготовление Просто добавьте воды</a:t>
            </a:r>
            <a:endParaRPr lang="ru-RU" sz="9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813" y="2876551"/>
            <a:ext cx="1068387" cy="42346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2876258"/>
            <a:ext cx="472686" cy="19971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423180" y="2871316"/>
            <a:ext cx="125652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F39300"/>
                </a:solidFill>
              </a:rPr>
              <a:t>Завтра</a:t>
            </a:r>
            <a:r>
              <a:rPr lang="ru-RU" sz="1400" b="1" dirty="0">
                <a:solidFill>
                  <a:srgbClr val="F39300"/>
                </a:solidFill>
              </a:rPr>
              <a:t>к</a:t>
            </a:r>
            <a:r>
              <a:rPr lang="ru-RU" sz="1100" b="1" dirty="0">
                <a:solidFill>
                  <a:srgbClr val="F39300"/>
                </a:solidFill>
              </a:rPr>
              <a:t> </a:t>
            </a:r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молочная манная </a:t>
            </a:r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с медом</a:t>
            </a:r>
            <a:endParaRPr lang="ru-RU" sz="11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835" y="1876119"/>
            <a:ext cx="2603500" cy="44865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679701" y="1912655"/>
            <a:ext cx="2607634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Завтра</a:t>
            </a:r>
            <a:r>
              <a:rPr lang="ru-RU" sz="1600" b="1" dirty="0">
                <a:solidFill>
                  <a:schemeClr val="bg1"/>
                </a:solidFill>
              </a:rPr>
              <a:t>к </a:t>
            </a:r>
            <a:r>
              <a:rPr lang="ru-RU" sz="1600" b="1" dirty="0" smtClean="0">
                <a:solidFill>
                  <a:schemeClr val="bg1"/>
                </a:solidFill>
              </a:rPr>
              <a:t>молочная манная с   медом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458" y="2419350"/>
            <a:ext cx="2619942" cy="1218955"/>
          </a:xfrm>
          <a:prstGeom prst="rect">
            <a:avLst/>
          </a:prstGeom>
        </p:spPr>
      </p:pic>
      <p:sp>
        <p:nvSpPr>
          <p:cNvPr id="20" name="Заголовок 8"/>
          <p:cNvSpPr txBox="1">
            <a:spLocks/>
          </p:cNvSpPr>
          <p:nvPr/>
        </p:nvSpPr>
        <p:spPr>
          <a:xfrm>
            <a:off x="2840763" y="2528556"/>
            <a:ext cx="2392738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kern="1200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ARILAC </a:t>
            </a:r>
            <a:r>
              <a:rPr lang="ru-RU" sz="1200" b="1" kern="1200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молочно-</a:t>
            </a:r>
            <a:r>
              <a:rPr lang="ru-RU" sz="1200" b="1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манная с медом </a:t>
            </a:r>
            <a:r>
              <a:rPr lang="ru-RU" sz="1200" b="1" kern="1200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питание </a:t>
            </a:r>
            <a:r>
              <a:rPr lang="ru-RU" sz="1200" b="1" kern="1200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одно из самых подходящих смесей для малышей потому что : </a:t>
            </a:r>
          </a:p>
          <a:p>
            <a:r>
              <a:rPr lang="ru-RU" sz="1200" b="1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Высокое содержание витамин А,С,В,</a:t>
            </a:r>
            <a:r>
              <a:rPr lang="en-US" sz="1200" b="1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ниацин,</a:t>
            </a:r>
            <a:r>
              <a:rPr lang="en-US" sz="1200" b="1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железо,</a:t>
            </a:r>
            <a:r>
              <a:rPr lang="en-US" sz="1200" b="1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цинк.</a:t>
            </a:r>
          </a:p>
          <a:p>
            <a:r>
              <a:rPr lang="ru-RU" sz="1200" b="1" kern="1200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Фолиевая кислота,</a:t>
            </a:r>
            <a:r>
              <a:rPr lang="en-US" sz="1200" b="1" kern="1200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 </a:t>
            </a:r>
            <a:r>
              <a:rPr lang="ru-RU" sz="1200" b="1" kern="1200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витамины</a:t>
            </a:r>
            <a:r>
              <a:rPr lang="en-US" sz="1200" b="1" kern="1200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 D,B2,B6,B12,</a:t>
            </a:r>
            <a:r>
              <a:rPr lang="ru-RU" sz="1200" b="1" kern="1200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 кальций и йод.</a:t>
            </a:r>
            <a:endParaRPr lang="ru-RU" sz="1200" b="1" kern="1200" dirty="0">
              <a:solidFill>
                <a:srgbClr val="002060"/>
              </a:solidFill>
              <a:ea typeface="Yu Gothic UI Semibold" panose="020B0700000000000000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34" y="-4475"/>
            <a:ext cx="7058799" cy="5294096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5969000" y="247650"/>
            <a:ext cx="838200" cy="381000"/>
          </a:xfrm>
          <a:prstGeom prst="roundRect">
            <a:avLst>
              <a:gd name="adj" fmla="val 7500"/>
            </a:avLst>
          </a:prstGeom>
          <a:solidFill>
            <a:srgbClr val="0B73BC"/>
          </a:solidFill>
          <a:ln>
            <a:solidFill>
              <a:srgbClr val="0B73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i="1" dirty="0" smtClean="0"/>
              <a:t>новинка</a:t>
            </a:r>
            <a:endParaRPr lang="ru-RU" sz="1100" b="1" i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883443" y="4263284"/>
            <a:ext cx="3581400" cy="1047750"/>
          </a:xfrm>
          <a:prstGeom prst="roundRect">
            <a:avLst/>
          </a:prstGeom>
          <a:solidFill>
            <a:srgbClr val="FFFFFF"/>
          </a:solidFill>
          <a:ln>
            <a:solidFill>
              <a:srgbClr val="94D5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+mj-lt"/>
                <a:ea typeface="Yu Gothic UI Semibold" panose="020B0700000000000000" pitchFamily="34" charset="-128"/>
              </a:rPr>
              <a:t>Детское питание мгновенного приготовления на зерновой основе для малышей и детей младшего возраста</a:t>
            </a:r>
          </a:p>
        </p:txBody>
      </p:sp>
      <p:sp>
        <p:nvSpPr>
          <p:cNvPr id="5" name="Овал 4"/>
          <p:cNvSpPr/>
          <p:nvPr/>
        </p:nvSpPr>
        <p:spPr>
          <a:xfrm>
            <a:off x="5717401" y="590550"/>
            <a:ext cx="1066800" cy="685800"/>
          </a:xfrm>
          <a:prstGeom prst="ellipse">
            <a:avLst/>
          </a:prstGeom>
          <a:solidFill>
            <a:srgbClr val="0B73BC"/>
          </a:solidFill>
          <a:ln>
            <a:solidFill>
              <a:srgbClr val="0C73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Расти вместе с  </a:t>
            </a:r>
            <a:r>
              <a:rPr lang="en-US" sz="1200" b="1" dirty="0" smtClean="0"/>
              <a:t>ARILAC</a:t>
            </a:r>
            <a:endParaRPr lang="ru-RU" sz="1200" b="1" dirty="0"/>
          </a:p>
        </p:txBody>
      </p:sp>
      <p:sp>
        <p:nvSpPr>
          <p:cNvPr id="6" name="Овал 5"/>
          <p:cNvSpPr/>
          <p:nvPr/>
        </p:nvSpPr>
        <p:spPr>
          <a:xfrm>
            <a:off x="5486110" y="3790950"/>
            <a:ext cx="1319358" cy="1172472"/>
          </a:xfrm>
          <a:prstGeom prst="ellipse">
            <a:avLst/>
          </a:prstGeom>
          <a:solidFill>
            <a:srgbClr val="0B73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50" b="1" dirty="0" smtClean="0"/>
              <a:t>Быстрое приготовление Просто добавьте воды</a:t>
            </a:r>
            <a:endParaRPr lang="ru-RU" sz="95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1696655"/>
            <a:ext cx="4952097" cy="257211"/>
          </a:xfrm>
          <a:prstGeom prst="rect">
            <a:avLst/>
          </a:prstGeom>
        </p:spPr>
      </p:pic>
      <p:sp>
        <p:nvSpPr>
          <p:cNvPr id="8" name="Заголовок 8"/>
          <p:cNvSpPr txBox="1">
            <a:spLocks/>
          </p:cNvSpPr>
          <p:nvPr/>
        </p:nvSpPr>
        <p:spPr>
          <a:xfrm>
            <a:off x="2096701" y="1181100"/>
            <a:ext cx="762000" cy="1905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200" b="1" kern="1200" dirty="0">
              <a:solidFill>
                <a:srgbClr val="002060"/>
              </a:solidFill>
              <a:ea typeface="Yu Gothic UI Semibold" panose="020B0700000000000000" pitchFamily="34" charset="-128"/>
              <a:cs typeface="+mn-cs"/>
            </a:endParaRPr>
          </a:p>
        </p:txBody>
      </p:sp>
      <p:sp>
        <p:nvSpPr>
          <p:cNvPr id="9" name="Заголовок 8"/>
          <p:cNvSpPr txBox="1">
            <a:spLocks/>
          </p:cNvSpPr>
          <p:nvPr/>
        </p:nvSpPr>
        <p:spPr>
          <a:xfrm>
            <a:off x="748848" y="1690319"/>
            <a:ext cx="2438400" cy="20955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b="1" kern="1200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Приготовление на  тарелку</a:t>
            </a:r>
            <a:endParaRPr lang="ru-RU" sz="1200" b="1" kern="1200" dirty="0">
              <a:solidFill>
                <a:srgbClr val="002060"/>
              </a:solidFill>
              <a:ea typeface="Yu Gothic UI Semibold" panose="020B0700000000000000" pitchFamily="34" charset="-128"/>
              <a:cs typeface="+mn-cs"/>
            </a:endParaRPr>
          </a:p>
        </p:txBody>
      </p:sp>
      <p:sp>
        <p:nvSpPr>
          <p:cNvPr id="10" name="Заголовок 8"/>
          <p:cNvSpPr txBox="1">
            <a:spLocks/>
          </p:cNvSpPr>
          <p:nvPr/>
        </p:nvSpPr>
        <p:spPr>
          <a:xfrm>
            <a:off x="3378200" y="1696655"/>
            <a:ext cx="2438400" cy="20955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b="1" kern="1200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Приготовление на бутылочку</a:t>
            </a:r>
            <a:endParaRPr lang="ru-RU" sz="1200" b="1" kern="1200" dirty="0">
              <a:solidFill>
                <a:srgbClr val="002060"/>
              </a:solidFill>
              <a:ea typeface="Yu Gothic UI Semibold" panose="020B0700000000000000" pitchFamily="34" charset="-128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20" y="1951514"/>
            <a:ext cx="1453079" cy="20680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19" y="2513852"/>
            <a:ext cx="1925621" cy="1134971"/>
          </a:xfrm>
          <a:prstGeom prst="rect">
            <a:avLst/>
          </a:prstGeom>
        </p:spPr>
      </p:pic>
      <p:sp>
        <p:nvSpPr>
          <p:cNvPr id="13" name="Заголовок 8"/>
          <p:cNvSpPr txBox="1">
            <a:spLocks/>
          </p:cNvSpPr>
          <p:nvPr/>
        </p:nvSpPr>
        <p:spPr>
          <a:xfrm>
            <a:off x="1869856" y="1992280"/>
            <a:ext cx="1660743" cy="29127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ru-RU" sz="1000" b="1" kern="1200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Перед приготовлением тщательно вымойте руки</a:t>
            </a:r>
            <a:endParaRPr lang="ru-RU" sz="1000" b="1" kern="1200" dirty="0">
              <a:solidFill>
                <a:srgbClr val="002060"/>
              </a:solidFill>
              <a:ea typeface="Yu Gothic UI Semibold" panose="020B0700000000000000" pitchFamily="34" charset="-128"/>
              <a:cs typeface="+mn-cs"/>
            </a:endParaRPr>
          </a:p>
        </p:txBody>
      </p:sp>
      <p:sp>
        <p:nvSpPr>
          <p:cNvPr id="14" name="Заголовок 8"/>
          <p:cNvSpPr txBox="1">
            <a:spLocks/>
          </p:cNvSpPr>
          <p:nvPr/>
        </p:nvSpPr>
        <p:spPr>
          <a:xfrm>
            <a:off x="4646104" y="2079922"/>
            <a:ext cx="2034386" cy="168961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kern="1200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Если у вашего ребенка все еще возникают проблемы с </a:t>
            </a:r>
            <a:r>
              <a:rPr lang="ru-RU" sz="1200" b="1" dirty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к</a:t>
            </a:r>
            <a:r>
              <a:rPr lang="ru-RU" sz="1200" b="1" kern="1200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ормлением ложкой, вы можете приготовить молочно-медовую манную смесь в соответствии с рекомендациями врача и давать из бутылочки.</a:t>
            </a:r>
            <a:endParaRPr lang="ru-RU" sz="1200" b="1" kern="1200" dirty="0">
              <a:solidFill>
                <a:srgbClr val="002060"/>
              </a:solidFill>
              <a:ea typeface="Yu Gothic UI Semibold" panose="020B0700000000000000" pitchFamily="34" charset="-128"/>
              <a:cs typeface="+mn-cs"/>
            </a:endParaRPr>
          </a:p>
        </p:txBody>
      </p:sp>
      <p:sp>
        <p:nvSpPr>
          <p:cNvPr id="17" name="Заголовок 8"/>
          <p:cNvSpPr txBox="1">
            <a:spLocks/>
          </p:cNvSpPr>
          <p:nvPr/>
        </p:nvSpPr>
        <p:spPr>
          <a:xfrm>
            <a:off x="1868655" y="2450525"/>
            <a:ext cx="1660743" cy="29127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ru-RU" sz="1000" b="1" kern="1200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Вскипятить 140 мл воды</a:t>
            </a:r>
            <a:endParaRPr lang="ru-RU" sz="1000" b="1" kern="1200" dirty="0">
              <a:solidFill>
                <a:srgbClr val="002060"/>
              </a:solidFill>
              <a:ea typeface="Yu Gothic UI Semibold" panose="020B0700000000000000" pitchFamily="34" charset="-128"/>
              <a:cs typeface="+mn-cs"/>
            </a:endParaRPr>
          </a:p>
        </p:txBody>
      </p:sp>
      <p:sp>
        <p:nvSpPr>
          <p:cNvPr id="18" name="Заголовок 8"/>
          <p:cNvSpPr txBox="1">
            <a:spLocks/>
          </p:cNvSpPr>
          <p:nvPr/>
        </p:nvSpPr>
        <p:spPr>
          <a:xfrm>
            <a:off x="1868654" y="2834435"/>
            <a:ext cx="1660743" cy="29127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b="1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ARILAK </a:t>
            </a:r>
            <a:r>
              <a:rPr lang="ru-RU" sz="1000" b="1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Постепенно </a:t>
            </a:r>
            <a:r>
              <a:rPr lang="ru-RU" sz="1000" b="1" dirty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в воду добавить 43гр. (4 столовые ложки) смеси </a:t>
            </a:r>
            <a:endParaRPr lang="ru-RU" sz="1000" b="1" kern="1200" dirty="0">
              <a:solidFill>
                <a:srgbClr val="002060"/>
              </a:solidFill>
              <a:ea typeface="Yu Gothic UI Semibold" panose="020B0700000000000000" pitchFamily="34" charset="-128"/>
              <a:cs typeface="+mn-cs"/>
            </a:endParaRPr>
          </a:p>
        </p:txBody>
      </p:sp>
      <p:sp>
        <p:nvSpPr>
          <p:cNvPr id="19" name="Заголовок 8"/>
          <p:cNvSpPr txBox="1">
            <a:spLocks/>
          </p:cNvSpPr>
          <p:nvPr/>
        </p:nvSpPr>
        <p:spPr>
          <a:xfrm>
            <a:off x="1884677" y="3588331"/>
            <a:ext cx="1660743" cy="29127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endParaRPr lang="ru-RU" sz="1000" b="1" kern="1200" dirty="0">
              <a:solidFill>
                <a:srgbClr val="002060"/>
              </a:solidFill>
              <a:ea typeface="Yu Gothic UI Semibold" panose="020B0700000000000000" pitchFamily="34" charset="-128"/>
              <a:cs typeface="+mn-cs"/>
            </a:endParaRPr>
          </a:p>
        </p:txBody>
      </p:sp>
      <p:sp>
        <p:nvSpPr>
          <p:cNvPr id="20" name="Заголовок 8"/>
          <p:cNvSpPr txBox="1">
            <a:spLocks/>
          </p:cNvSpPr>
          <p:nvPr/>
        </p:nvSpPr>
        <p:spPr>
          <a:xfrm>
            <a:off x="1884677" y="3564563"/>
            <a:ext cx="1660743" cy="29127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ru-RU" sz="1000" b="1" dirty="0" smtClean="0">
                <a:solidFill>
                  <a:srgbClr val="002060"/>
                </a:solidFill>
                <a:ea typeface="Yu Gothic UI Semibold" panose="020B0700000000000000" pitchFamily="34" charset="-128"/>
                <a:cs typeface="+mn-cs"/>
              </a:rPr>
              <a:t>Размешайте смесь вилкой до полной консистенции</a:t>
            </a:r>
            <a:endParaRPr lang="ru-RU" sz="1000" b="1" kern="1200" dirty="0">
              <a:solidFill>
                <a:srgbClr val="002060"/>
              </a:solidFill>
              <a:ea typeface="Yu Gothic UI Semibold" panose="020B0700000000000000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510</TotalTime>
  <Words>785</Words>
  <Application>Microsoft Office PowerPoint</Application>
  <PresentationFormat>Произвольный</PresentationFormat>
  <Paragraphs>198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Calibri</vt:lpstr>
      <vt:lpstr>Arial Black</vt:lpstr>
      <vt:lpstr>Yu Gothic UI Semibold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МЕСЯЦ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Olga Davidyants</dc:creator>
  <cp:lastModifiedBy>Olga Davidyants</cp:lastModifiedBy>
  <cp:revision>42</cp:revision>
  <dcterms:created xsi:type="dcterms:W3CDTF">2021-02-06T08:52:31Z</dcterms:created>
  <dcterms:modified xsi:type="dcterms:W3CDTF">2021-02-15T12:22:42Z</dcterms:modified>
</cp:coreProperties>
</file>